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7"/>
  </p:notesMasterIdLst>
  <p:handoutMasterIdLst>
    <p:handoutMasterId r:id="rId8"/>
  </p:handoutMasterIdLst>
  <p:sldIdLst>
    <p:sldId id="17196" r:id="rId2"/>
    <p:sldId id="17049" r:id="rId3"/>
    <p:sldId id="17239" r:id="rId4"/>
    <p:sldId id="17240" r:id="rId5"/>
    <p:sldId id="17015" r:id="rId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0"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99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5706" autoAdjust="0"/>
  </p:normalViewPr>
  <p:slideViewPr>
    <p:cSldViewPr snapToGrid="0">
      <p:cViewPr varScale="1">
        <p:scale>
          <a:sx n="82" d="100"/>
          <a:sy n="82" d="100"/>
        </p:scale>
        <p:origin x="677" y="53"/>
      </p:cViewPr>
      <p:guideLst>
        <p:guide orient="horz" pos="2160"/>
        <p:guide pos="3840"/>
      </p:guideLst>
    </p:cSldViewPr>
  </p:slideViewPr>
  <p:notesTextViewPr>
    <p:cViewPr>
      <p:scale>
        <a:sx n="1" d="1"/>
        <a:sy n="1" d="1"/>
      </p:scale>
      <p:origin x="0" y="0"/>
    </p:cViewPr>
  </p:notesTextViewPr>
  <p:sorterViewPr>
    <p:cViewPr>
      <p:scale>
        <a:sx n="125" d="100"/>
        <a:sy n="125" d="100"/>
      </p:scale>
      <p:origin x="0" y="1648"/>
    </p:cViewPr>
  </p:sorterViewPr>
  <p:notesViewPr>
    <p:cSldViewPr snapToGrid="0">
      <p:cViewPr varScale="1">
        <p:scale>
          <a:sx n="69" d="100"/>
          <a:sy n="69" d="100"/>
        </p:scale>
        <p:origin x="298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3CCD0-94F7-45CB-8299-A418D58918C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86ED62F9-44B0-4892-96CE-11DD66761315}">
      <dgm:prSet phldrT="[Text]" custT="1"/>
      <dgm:spPr>
        <a:solidFill>
          <a:schemeClr val="accent2"/>
        </a:solidFill>
      </dgm:spPr>
      <dgm:t>
        <a:bodyPr/>
        <a:lstStyle/>
        <a:p>
          <a:pPr algn="just"/>
          <a:r>
            <a:rPr lang="en-US" sz="2800" b="1" dirty="0"/>
            <a:t>Grossing up of ROE with Effective tax rate</a:t>
          </a:r>
        </a:p>
      </dgm:t>
    </dgm:pt>
    <dgm:pt modelId="{9E96368E-1175-40C4-8FC0-2030A472554A}" type="parTrans" cxnId="{B91D489D-213D-4A9E-8567-E1D94EAC8136}">
      <dgm:prSet/>
      <dgm:spPr/>
      <dgm:t>
        <a:bodyPr/>
        <a:lstStyle/>
        <a:p>
          <a:pPr algn="just"/>
          <a:endParaRPr lang="en-US" sz="2800" b="1"/>
        </a:p>
      </dgm:t>
    </dgm:pt>
    <dgm:pt modelId="{4EE00447-4648-4F74-AA70-6B783F184338}" type="sibTrans" cxnId="{B91D489D-213D-4A9E-8567-E1D94EAC8136}">
      <dgm:prSet/>
      <dgm:spPr/>
      <dgm:t>
        <a:bodyPr/>
        <a:lstStyle/>
        <a:p>
          <a:pPr algn="just"/>
          <a:endParaRPr lang="en-US" sz="2800" b="1"/>
        </a:p>
      </dgm:t>
    </dgm:pt>
    <dgm:pt modelId="{B180A42A-2600-4922-8F92-09165E1C56DC}">
      <dgm:prSet phldrT="[Text]" custT="1"/>
      <dgm:spPr/>
      <dgm:t>
        <a:bodyPr/>
        <a:lstStyle/>
        <a:p>
          <a:pPr algn="just"/>
          <a:r>
            <a:rPr lang="en-IN" sz="2800" b="1" dirty="0"/>
            <a:t>Compensation for Curtailment of RE Power when Normative CUF is not achieved</a:t>
          </a:r>
          <a:endParaRPr lang="en-US" sz="2800" b="1" dirty="0"/>
        </a:p>
      </dgm:t>
    </dgm:pt>
    <dgm:pt modelId="{9FD0082C-419D-4CC4-A6CD-DA18A5938369}" type="parTrans" cxnId="{138F4CF8-4F45-45B7-8F66-8CED2084B86E}">
      <dgm:prSet/>
      <dgm:spPr/>
      <dgm:t>
        <a:bodyPr/>
        <a:lstStyle/>
        <a:p>
          <a:endParaRPr lang="en-US" b="1"/>
        </a:p>
      </dgm:t>
    </dgm:pt>
    <dgm:pt modelId="{76D96B99-8296-446A-B842-D13946BF8388}" type="sibTrans" cxnId="{138F4CF8-4F45-45B7-8F66-8CED2084B86E}">
      <dgm:prSet/>
      <dgm:spPr/>
      <dgm:t>
        <a:bodyPr/>
        <a:lstStyle/>
        <a:p>
          <a:endParaRPr lang="en-US" b="1"/>
        </a:p>
      </dgm:t>
    </dgm:pt>
    <dgm:pt modelId="{02D67E5E-CAEA-4CEC-959A-86808D6ADC49}" type="pres">
      <dgm:prSet presAssocID="{EBA3CCD0-94F7-45CB-8299-A418D58918CD}" presName="Name0" presStyleCnt="0">
        <dgm:presLayoutVars>
          <dgm:chMax val="7"/>
          <dgm:chPref val="7"/>
          <dgm:dir/>
        </dgm:presLayoutVars>
      </dgm:prSet>
      <dgm:spPr/>
      <dgm:t>
        <a:bodyPr/>
        <a:lstStyle/>
        <a:p>
          <a:endParaRPr lang="en-US"/>
        </a:p>
      </dgm:t>
    </dgm:pt>
    <dgm:pt modelId="{666233BA-A28D-4827-9BF2-4C0B3F2ED445}" type="pres">
      <dgm:prSet presAssocID="{EBA3CCD0-94F7-45CB-8299-A418D58918CD}" presName="Name1" presStyleCnt="0"/>
      <dgm:spPr/>
    </dgm:pt>
    <dgm:pt modelId="{68773FC6-7806-438D-AD7A-27BF962E3EB4}" type="pres">
      <dgm:prSet presAssocID="{EBA3CCD0-94F7-45CB-8299-A418D58918CD}" presName="cycle" presStyleCnt="0"/>
      <dgm:spPr/>
    </dgm:pt>
    <dgm:pt modelId="{F561DCFC-2F09-4341-835D-B202D0971B2C}" type="pres">
      <dgm:prSet presAssocID="{EBA3CCD0-94F7-45CB-8299-A418D58918CD}" presName="srcNode" presStyleLbl="node1" presStyleIdx="0" presStyleCnt="2"/>
      <dgm:spPr/>
    </dgm:pt>
    <dgm:pt modelId="{3F8B427C-989D-463D-9A07-03562933CCCD}" type="pres">
      <dgm:prSet presAssocID="{EBA3CCD0-94F7-45CB-8299-A418D58918CD}" presName="conn" presStyleLbl="parChTrans1D2" presStyleIdx="0" presStyleCnt="1"/>
      <dgm:spPr/>
      <dgm:t>
        <a:bodyPr/>
        <a:lstStyle/>
        <a:p>
          <a:endParaRPr lang="en-US"/>
        </a:p>
      </dgm:t>
    </dgm:pt>
    <dgm:pt modelId="{5B2DB88F-FF54-47FF-838C-C1F85B368C7D}" type="pres">
      <dgm:prSet presAssocID="{EBA3CCD0-94F7-45CB-8299-A418D58918CD}" presName="extraNode" presStyleLbl="node1" presStyleIdx="0" presStyleCnt="2"/>
      <dgm:spPr/>
    </dgm:pt>
    <dgm:pt modelId="{F125D0CF-DEB9-480E-94A1-F0A89E06B745}" type="pres">
      <dgm:prSet presAssocID="{EBA3CCD0-94F7-45CB-8299-A418D58918CD}" presName="dstNode" presStyleLbl="node1" presStyleIdx="0" presStyleCnt="2"/>
      <dgm:spPr/>
    </dgm:pt>
    <dgm:pt modelId="{160F69CE-16EB-4B1C-AB28-F081C0039469}" type="pres">
      <dgm:prSet presAssocID="{86ED62F9-44B0-4892-96CE-11DD66761315}" presName="text_1" presStyleLbl="node1" presStyleIdx="0" presStyleCnt="2" custLinFactNeighborY="5880">
        <dgm:presLayoutVars>
          <dgm:bulletEnabled val="1"/>
        </dgm:presLayoutVars>
      </dgm:prSet>
      <dgm:spPr/>
      <dgm:t>
        <a:bodyPr/>
        <a:lstStyle/>
        <a:p>
          <a:endParaRPr lang="en-US"/>
        </a:p>
      </dgm:t>
    </dgm:pt>
    <dgm:pt modelId="{9D89E60B-1394-4FE9-A6C7-957046658039}" type="pres">
      <dgm:prSet presAssocID="{86ED62F9-44B0-4892-96CE-11DD66761315}" presName="accent_1" presStyleCnt="0"/>
      <dgm:spPr/>
    </dgm:pt>
    <dgm:pt modelId="{982390B0-CBEA-4D51-85E1-94E7B2894765}" type="pres">
      <dgm:prSet presAssocID="{86ED62F9-44B0-4892-96CE-11DD66761315}" presName="accentRepeatNode" presStyleLbl="solidFgAcc1" presStyleIdx="0" presStyleCnt="2"/>
      <dgm:spPr/>
    </dgm:pt>
    <dgm:pt modelId="{C756DB54-5FF5-449D-9854-A85031B838E4}" type="pres">
      <dgm:prSet presAssocID="{B180A42A-2600-4922-8F92-09165E1C56DC}" presName="text_2" presStyleLbl="node1" presStyleIdx="1" presStyleCnt="2">
        <dgm:presLayoutVars>
          <dgm:bulletEnabled val="1"/>
        </dgm:presLayoutVars>
      </dgm:prSet>
      <dgm:spPr/>
      <dgm:t>
        <a:bodyPr/>
        <a:lstStyle/>
        <a:p>
          <a:endParaRPr lang="en-US"/>
        </a:p>
      </dgm:t>
    </dgm:pt>
    <dgm:pt modelId="{2BAE468D-4F5B-4BAB-86F4-5EEA1C628E85}" type="pres">
      <dgm:prSet presAssocID="{B180A42A-2600-4922-8F92-09165E1C56DC}" presName="accent_2" presStyleCnt="0"/>
      <dgm:spPr/>
    </dgm:pt>
    <dgm:pt modelId="{BBC2E58C-E26E-47DF-8CDB-5F0DAAE139E1}" type="pres">
      <dgm:prSet presAssocID="{B180A42A-2600-4922-8F92-09165E1C56DC}" presName="accentRepeatNode" presStyleLbl="solidFgAcc1" presStyleIdx="1" presStyleCnt="2"/>
      <dgm:spPr/>
    </dgm:pt>
  </dgm:ptLst>
  <dgm:cxnLst>
    <dgm:cxn modelId="{138F4CF8-4F45-45B7-8F66-8CED2084B86E}" srcId="{EBA3CCD0-94F7-45CB-8299-A418D58918CD}" destId="{B180A42A-2600-4922-8F92-09165E1C56DC}" srcOrd="1" destOrd="0" parTransId="{9FD0082C-419D-4CC4-A6CD-DA18A5938369}" sibTransId="{76D96B99-8296-446A-B842-D13946BF8388}"/>
    <dgm:cxn modelId="{860F45CE-F84F-42F8-8F39-7733DF19E551}" type="presOf" srcId="{86ED62F9-44B0-4892-96CE-11DD66761315}" destId="{160F69CE-16EB-4B1C-AB28-F081C0039469}" srcOrd="0" destOrd="0" presId="urn:microsoft.com/office/officeart/2008/layout/VerticalCurvedList"/>
    <dgm:cxn modelId="{B91D489D-213D-4A9E-8567-E1D94EAC8136}" srcId="{EBA3CCD0-94F7-45CB-8299-A418D58918CD}" destId="{86ED62F9-44B0-4892-96CE-11DD66761315}" srcOrd="0" destOrd="0" parTransId="{9E96368E-1175-40C4-8FC0-2030A472554A}" sibTransId="{4EE00447-4648-4F74-AA70-6B783F184338}"/>
    <dgm:cxn modelId="{EE09EDB1-9C3A-4532-9456-1CD33741AC8A}" type="presOf" srcId="{EBA3CCD0-94F7-45CB-8299-A418D58918CD}" destId="{02D67E5E-CAEA-4CEC-959A-86808D6ADC49}" srcOrd="0" destOrd="0" presId="urn:microsoft.com/office/officeart/2008/layout/VerticalCurvedList"/>
    <dgm:cxn modelId="{8FFF0D06-2CBE-4870-8436-567EDB87C6FA}" type="presOf" srcId="{4EE00447-4648-4F74-AA70-6B783F184338}" destId="{3F8B427C-989D-463D-9A07-03562933CCCD}" srcOrd="0" destOrd="0" presId="urn:microsoft.com/office/officeart/2008/layout/VerticalCurvedList"/>
    <dgm:cxn modelId="{C257D9F9-06F6-4DFB-9177-0EF569DEB64F}" type="presOf" srcId="{B180A42A-2600-4922-8F92-09165E1C56DC}" destId="{C756DB54-5FF5-449D-9854-A85031B838E4}" srcOrd="0" destOrd="0" presId="urn:microsoft.com/office/officeart/2008/layout/VerticalCurvedList"/>
    <dgm:cxn modelId="{C6588462-400D-44F3-8C35-C66F3753D3F8}" type="presParOf" srcId="{02D67E5E-CAEA-4CEC-959A-86808D6ADC49}" destId="{666233BA-A28D-4827-9BF2-4C0B3F2ED445}" srcOrd="0" destOrd="0" presId="urn:microsoft.com/office/officeart/2008/layout/VerticalCurvedList"/>
    <dgm:cxn modelId="{B2FFEFEC-640A-4392-A4CE-2CF3AB1CCEB5}" type="presParOf" srcId="{666233BA-A28D-4827-9BF2-4C0B3F2ED445}" destId="{68773FC6-7806-438D-AD7A-27BF962E3EB4}" srcOrd="0" destOrd="0" presId="urn:microsoft.com/office/officeart/2008/layout/VerticalCurvedList"/>
    <dgm:cxn modelId="{EB236B93-4B3D-4758-9F4C-2CB595708AF2}" type="presParOf" srcId="{68773FC6-7806-438D-AD7A-27BF962E3EB4}" destId="{F561DCFC-2F09-4341-835D-B202D0971B2C}" srcOrd="0" destOrd="0" presId="urn:microsoft.com/office/officeart/2008/layout/VerticalCurvedList"/>
    <dgm:cxn modelId="{32E590EC-BE01-42A1-AE7C-098B5BC25A58}" type="presParOf" srcId="{68773FC6-7806-438D-AD7A-27BF962E3EB4}" destId="{3F8B427C-989D-463D-9A07-03562933CCCD}" srcOrd="1" destOrd="0" presId="urn:microsoft.com/office/officeart/2008/layout/VerticalCurvedList"/>
    <dgm:cxn modelId="{1588C2F1-A2FF-428A-8DBA-33830512477B}" type="presParOf" srcId="{68773FC6-7806-438D-AD7A-27BF962E3EB4}" destId="{5B2DB88F-FF54-47FF-838C-C1F85B368C7D}" srcOrd="2" destOrd="0" presId="urn:microsoft.com/office/officeart/2008/layout/VerticalCurvedList"/>
    <dgm:cxn modelId="{4E82C421-2819-432C-9ABE-352187794799}" type="presParOf" srcId="{68773FC6-7806-438D-AD7A-27BF962E3EB4}" destId="{F125D0CF-DEB9-480E-94A1-F0A89E06B745}" srcOrd="3" destOrd="0" presId="urn:microsoft.com/office/officeart/2008/layout/VerticalCurvedList"/>
    <dgm:cxn modelId="{C9C685AA-8D05-4922-A227-8FA74114649D}" type="presParOf" srcId="{666233BA-A28D-4827-9BF2-4C0B3F2ED445}" destId="{160F69CE-16EB-4B1C-AB28-F081C0039469}" srcOrd="1" destOrd="0" presId="urn:microsoft.com/office/officeart/2008/layout/VerticalCurvedList"/>
    <dgm:cxn modelId="{22323488-BC28-43BE-B411-48F544541F6D}" type="presParOf" srcId="{666233BA-A28D-4827-9BF2-4C0B3F2ED445}" destId="{9D89E60B-1394-4FE9-A6C7-957046658039}" srcOrd="2" destOrd="0" presId="urn:microsoft.com/office/officeart/2008/layout/VerticalCurvedList"/>
    <dgm:cxn modelId="{413EB590-61C5-4380-935D-DF481277B333}" type="presParOf" srcId="{9D89E60B-1394-4FE9-A6C7-957046658039}" destId="{982390B0-CBEA-4D51-85E1-94E7B2894765}" srcOrd="0" destOrd="0" presId="urn:microsoft.com/office/officeart/2008/layout/VerticalCurvedList"/>
    <dgm:cxn modelId="{1A248B31-2F5B-4A17-89C7-2C2AB8A42DB6}" type="presParOf" srcId="{666233BA-A28D-4827-9BF2-4C0B3F2ED445}" destId="{C756DB54-5FF5-449D-9854-A85031B838E4}" srcOrd="3" destOrd="0" presId="urn:microsoft.com/office/officeart/2008/layout/VerticalCurvedList"/>
    <dgm:cxn modelId="{C10EB06B-584D-47C4-9FE1-36C574DF6550}" type="presParOf" srcId="{666233BA-A28D-4827-9BF2-4C0B3F2ED445}" destId="{2BAE468D-4F5B-4BAB-86F4-5EEA1C628E85}" srcOrd="4" destOrd="0" presId="urn:microsoft.com/office/officeart/2008/layout/VerticalCurvedList"/>
    <dgm:cxn modelId="{958194B8-697E-4C17-961C-CB04493DF9B4}" type="presParOf" srcId="{2BAE468D-4F5B-4BAB-86F4-5EEA1C628E85}" destId="{BBC2E58C-E26E-47DF-8CDB-5F0DAAE139E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B427C-989D-463D-9A07-03562933CCCD}">
      <dsp:nvSpPr>
        <dsp:cNvPr id="0" name=""/>
        <dsp:cNvSpPr/>
      </dsp:nvSpPr>
      <dsp:spPr>
        <a:xfrm>
          <a:off x="-5454590" y="-841595"/>
          <a:ext cx="6544794" cy="6544794"/>
        </a:xfrm>
        <a:prstGeom prst="blockArc">
          <a:avLst>
            <a:gd name="adj1" fmla="val 18900000"/>
            <a:gd name="adj2" fmla="val 2700000"/>
            <a:gd name="adj3" fmla="val 33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0F69CE-16EB-4B1C-AB28-F081C0039469}">
      <dsp:nvSpPr>
        <dsp:cNvPr id="0" name=""/>
        <dsp:cNvSpPr/>
      </dsp:nvSpPr>
      <dsp:spPr>
        <a:xfrm>
          <a:off x="893684" y="776193"/>
          <a:ext cx="9512233" cy="138886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2410" tIns="71120" rIns="71120" bIns="71120" numCol="1" spcCol="1270" anchor="ctr" anchorCtr="0">
          <a:noAutofit/>
        </a:bodyPr>
        <a:lstStyle/>
        <a:p>
          <a:pPr lvl="0" algn="just" defTabSz="1244600">
            <a:lnSpc>
              <a:spcPct val="90000"/>
            </a:lnSpc>
            <a:spcBef>
              <a:spcPct val="0"/>
            </a:spcBef>
            <a:spcAft>
              <a:spcPct val="35000"/>
            </a:spcAft>
          </a:pPr>
          <a:r>
            <a:rPr lang="en-US" sz="2800" b="1" kern="1200" dirty="0"/>
            <a:t>Grossing up of ROE with Effective tax rate</a:t>
          </a:r>
        </a:p>
      </dsp:txBody>
      <dsp:txXfrm>
        <a:off x="893684" y="776193"/>
        <a:ext cx="9512233" cy="1388862"/>
      </dsp:txXfrm>
    </dsp:sp>
    <dsp:sp modelId="{982390B0-CBEA-4D51-85E1-94E7B2894765}">
      <dsp:nvSpPr>
        <dsp:cNvPr id="0" name=""/>
        <dsp:cNvSpPr/>
      </dsp:nvSpPr>
      <dsp:spPr>
        <a:xfrm>
          <a:off x="25644" y="520920"/>
          <a:ext cx="1736078" cy="173607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56DB54-5FF5-449D-9854-A85031B838E4}">
      <dsp:nvSpPr>
        <dsp:cNvPr id="0" name=""/>
        <dsp:cNvSpPr/>
      </dsp:nvSpPr>
      <dsp:spPr>
        <a:xfrm>
          <a:off x="893684" y="2778211"/>
          <a:ext cx="9512233" cy="1388862"/>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2410" tIns="71120" rIns="71120" bIns="71120" numCol="1" spcCol="1270" anchor="ctr" anchorCtr="0">
          <a:noAutofit/>
        </a:bodyPr>
        <a:lstStyle/>
        <a:p>
          <a:pPr lvl="0" algn="just" defTabSz="1244600">
            <a:lnSpc>
              <a:spcPct val="90000"/>
            </a:lnSpc>
            <a:spcBef>
              <a:spcPct val="0"/>
            </a:spcBef>
            <a:spcAft>
              <a:spcPct val="35000"/>
            </a:spcAft>
          </a:pPr>
          <a:r>
            <a:rPr lang="en-IN" sz="2800" b="1" kern="1200" dirty="0"/>
            <a:t>Compensation for Curtailment of RE Power when Normative CUF is not achieved</a:t>
          </a:r>
          <a:endParaRPr lang="en-US" sz="2800" b="1" kern="1200" dirty="0"/>
        </a:p>
      </dsp:txBody>
      <dsp:txXfrm>
        <a:off x="893684" y="2778211"/>
        <a:ext cx="9512233" cy="1388862"/>
      </dsp:txXfrm>
    </dsp:sp>
    <dsp:sp modelId="{BBC2E58C-E26E-47DF-8CDB-5F0DAAE139E1}">
      <dsp:nvSpPr>
        <dsp:cNvPr id="0" name=""/>
        <dsp:cNvSpPr/>
      </dsp:nvSpPr>
      <dsp:spPr>
        <a:xfrm>
          <a:off x="25644" y="2604603"/>
          <a:ext cx="1736078" cy="1736078"/>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2" tIns="48327" rIns="96652" bIns="48327" rtlCol="0"/>
          <a:lstStyle>
            <a:lvl1pPr algn="l">
              <a:defRPr sz="1300"/>
            </a:lvl1pPr>
          </a:lstStyle>
          <a:p>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652" tIns="48327" rIns="96652" bIns="48327" rtlCol="0"/>
          <a:lstStyle>
            <a:lvl1pPr algn="r">
              <a:defRPr sz="1300"/>
            </a:lvl1pPr>
          </a:lstStyle>
          <a:p>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2" tIns="48327" rIns="96652" bIns="48327"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2" tIns="48327" rIns="96652" bIns="48327" rtlCol="0" anchor="b"/>
          <a:lstStyle>
            <a:lvl1pPr algn="r">
              <a:defRPr sz="1300"/>
            </a:lvl1pPr>
          </a:lstStyle>
          <a:p>
            <a:fld id="{1B9A5E65-21FB-492F-AB31-8D87C9ABEF11}" type="slidenum">
              <a:rPr lang="en-US" smtClean="0"/>
              <a:pPr/>
              <a:t>‹#›</a:t>
            </a:fld>
            <a:endParaRPr lang="en-US" dirty="0"/>
          </a:p>
        </p:txBody>
      </p:sp>
    </p:spTree>
    <p:extLst>
      <p:ext uri="{BB962C8B-B14F-4D97-AF65-F5344CB8AC3E}">
        <p14:creationId xmlns:p14="http://schemas.microsoft.com/office/powerpoint/2010/main" val="29921500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2" tIns="48327" rIns="96652" bIns="48327" rtlCol="0"/>
          <a:lstStyle>
            <a:lvl1pPr algn="l">
              <a:defRPr sz="1300"/>
            </a:lvl1pPr>
          </a:lstStyle>
          <a:p>
            <a:endParaRPr lang="en-IN" dirty="0"/>
          </a:p>
        </p:txBody>
      </p:sp>
      <p:sp>
        <p:nvSpPr>
          <p:cNvPr id="3" name="Date Placeholder 2"/>
          <p:cNvSpPr>
            <a:spLocks noGrp="1"/>
          </p:cNvSpPr>
          <p:nvPr>
            <p:ph type="dt" idx="1"/>
          </p:nvPr>
        </p:nvSpPr>
        <p:spPr>
          <a:xfrm>
            <a:off x="4143588" y="0"/>
            <a:ext cx="3169920" cy="481727"/>
          </a:xfrm>
          <a:prstGeom prst="rect">
            <a:avLst/>
          </a:prstGeom>
        </p:spPr>
        <p:txBody>
          <a:bodyPr vert="horz" lIns="96652" tIns="48327" rIns="96652" bIns="48327" rtlCol="0"/>
          <a:lstStyle>
            <a:lvl1pPr algn="r">
              <a:defRPr sz="1300"/>
            </a:lvl1pPr>
          </a:lstStyle>
          <a:p>
            <a:endParaRPr lang="en-IN"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2" tIns="48327" rIns="96652" bIns="48327" rtlCol="0" anchor="ctr"/>
          <a:lstStyle/>
          <a:p>
            <a:endParaRPr lang="en-IN"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2" tIns="48327" rIns="96652"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5"/>
            <a:ext cx="3169920" cy="481726"/>
          </a:xfrm>
          <a:prstGeom prst="rect">
            <a:avLst/>
          </a:prstGeom>
        </p:spPr>
        <p:txBody>
          <a:bodyPr vert="horz" lIns="96652" tIns="48327" rIns="96652" bIns="48327" rtlCol="0" anchor="b"/>
          <a:lstStyle>
            <a:lvl1pPr algn="l">
              <a:defRPr sz="1300"/>
            </a:lvl1pPr>
          </a:lstStyle>
          <a:p>
            <a:endParaRPr lang="en-IN" dirty="0"/>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52" tIns="48327" rIns="96652" bIns="48327" rtlCol="0" anchor="b"/>
          <a:lstStyle>
            <a:lvl1pPr algn="r">
              <a:defRPr sz="1300"/>
            </a:lvl1pPr>
          </a:lstStyle>
          <a:p>
            <a:fld id="{E9827170-B43A-4C51-8A44-934E5FA24509}" type="slidenum">
              <a:rPr lang="en-IN" smtClean="0"/>
              <a:pPr/>
              <a:t>‹#›</a:t>
            </a:fld>
            <a:endParaRPr lang="en-IN" dirty="0"/>
          </a:p>
        </p:txBody>
      </p:sp>
    </p:spTree>
    <p:extLst>
      <p:ext uri="{BB962C8B-B14F-4D97-AF65-F5344CB8AC3E}">
        <p14:creationId xmlns:p14="http://schemas.microsoft.com/office/powerpoint/2010/main" val="34906025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4367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39271D-EC5A-488F-9255-42C10C406D0A}" type="slidenum">
              <a:rPr kumimoji="0" lang="en-IN" sz="14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14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39271D-EC5A-488F-9255-42C10C406D0A}" type="slidenum">
              <a:rPr kumimoji="0" lang="en-IN" sz="14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8596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FBE0AED-8434-4EC9-9C7E-E38B62344C2A}"/>
              </a:ext>
            </a:extLst>
          </p:cNvPr>
          <p:cNvSpPr>
            <a:spLocks noGrp="1"/>
          </p:cNvSpPr>
          <p:nvPr>
            <p:ph type="dt" sz="half" idx="10"/>
          </p:nvPr>
        </p:nvSpPr>
        <p:spPr/>
        <p:txBody>
          <a:bodyPr/>
          <a:lstStyle>
            <a:lvl1pPr>
              <a:defRPr/>
            </a:lvl1pPr>
          </a:lstStyle>
          <a:p>
            <a:pPr>
              <a:defRPr/>
            </a:pPr>
            <a:fld id="{759F8158-C32C-487B-8CDB-082B582BFFDA}" type="datetimeFigureOut">
              <a:rPr lang="en-US"/>
              <a:pPr>
                <a:defRPr/>
              </a:pPr>
              <a:t>3/15/2024</a:t>
            </a:fld>
            <a:endParaRPr lang="en-US" dirty="0"/>
          </a:p>
        </p:txBody>
      </p:sp>
      <p:sp>
        <p:nvSpPr>
          <p:cNvPr id="5" name="Footer Placeholder 4">
            <a:extLst>
              <a:ext uri="{FF2B5EF4-FFF2-40B4-BE49-F238E27FC236}">
                <a16:creationId xmlns:a16="http://schemas.microsoft.com/office/drawing/2014/main" id="{3F35475D-30AE-4C64-A47B-E41AA125D65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0AB2E89-0EA2-4A19-AEE5-942479209408}"/>
              </a:ext>
            </a:extLst>
          </p:cNvPr>
          <p:cNvSpPr>
            <a:spLocks noGrp="1"/>
          </p:cNvSpPr>
          <p:nvPr>
            <p:ph type="sldNum" sz="quarter" idx="12"/>
          </p:nvPr>
        </p:nvSpPr>
        <p:spPr/>
        <p:txBody>
          <a:bodyPr/>
          <a:lstStyle>
            <a:lvl1pPr>
              <a:defRPr/>
            </a:lvl1pPr>
          </a:lstStyle>
          <a:p>
            <a:fld id="{8C38925A-C6A7-4FB9-9583-657CBC3DC5A2}" type="slidenum">
              <a:rPr lang="en-US" altLang="en-US"/>
              <a:pPr/>
              <a:t>‹#›</a:t>
            </a:fld>
            <a:endParaRPr lang="en-US" altLang="en-US" dirty="0"/>
          </a:p>
        </p:txBody>
      </p:sp>
    </p:spTree>
    <p:extLst>
      <p:ext uri="{BB962C8B-B14F-4D97-AF65-F5344CB8AC3E}">
        <p14:creationId xmlns:p14="http://schemas.microsoft.com/office/powerpoint/2010/main" val="321583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239B7-500B-46E0-B34B-CF39D23E2DEB}"/>
              </a:ext>
            </a:extLst>
          </p:cNvPr>
          <p:cNvSpPr>
            <a:spLocks noGrp="1"/>
          </p:cNvSpPr>
          <p:nvPr>
            <p:ph type="dt" sz="half" idx="10"/>
          </p:nvPr>
        </p:nvSpPr>
        <p:spPr>
          <a:xfrm>
            <a:off x="0" y="0"/>
            <a:ext cx="0" cy="0"/>
          </a:xfrm>
        </p:spPr>
        <p:txBody>
          <a:bodyPr/>
          <a:lstStyle>
            <a:lvl1pPr eaLnBrk="1" hangingPunct="1">
              <a:defRPr/>
            </a:lvl1pPr>
          </a:lstStyle>
          <a:p>
            <a:pPr>
              <a:defRPr/>
            </a:pPr>
            <a:endParaRPr lang="en-IN" dirty="0"/>
          </a:p>
        </p:txBody>
      </p:sp>
      <p:sp>
        <p:nvSpPr>
          <p:cNvPr id="3" name="Footer Placeholder 2">
            <a:extLst>
              <a:ext uri="{FF2B5EF4-FFF2-40B4-BE49-F238E27FC236}">
                <a16:creationId xmlns:a16="http://schemas.microsoft.com/office/drawing/2014/main" id="{291EC54B-8A6E-403E-AA57-981FBCC975BA}"/>
              </a:ext>
            </a:extLst>
          </p:cNvPr>
          <p:cNvSpPr>
            <a:spLocks noGrp="1"/>
          </p:cNvSpPr>
          <p:nvPr>
            <p:ph type="ftr" sz="quarter" idx="11"/>
          </p:nvPr>
        </p:nvSpPr>
        <p:spPr>
          <a:xfrm>
            <a:off x="0" y="0"/>
            <a:ext cx="0" cy="0"/>
          </a:xfrm>
        </p:spPr>
        <p:txBody>
          <a:bodyPr/>
          <a:lstStyle>
            <a:lvl1pPr eaLnBrk="1" hangingPunct="1">
              <a:defRPr/>
            </a:lvl1pPr>
          </a:lstStyle>
          <a:p>
            <a:pPr>
              <a:defRPr/>
            </a:pPr>
            <a:endParaRPr lang="en-IN" dirty="0"/>
          </a:p>
        </p:txBody>
      </p:sp>
      <p:sp>
        <p:nvSpPr>
          <p:cNvPr id="4" name="Slide Number Placeholder 3">
            <a:extLst>
              <a:ext uri="{FF2B5EF4-FFF2-40B4-BE49-F238E27FC236}">
                <a16:creationId xmlns:a16="http://schemas.microsoft.com/office/drawing/2014/main" id="{43668505-1E62-4318-9E88-DAD4C8B37184}"/>
              </a:ext>
            </a:extLst>
          </p:cNvPr>
          <p:cNvSpPr>
            <a:spLocks noGrp="1"/>
          </p:cNvSpPr>
          <p:nvPr>
            <p:ph type="sldNum" sz="quarter" idx="12"/>
          </p:nvPr>
        </p:nvSpPr>
        <p:spPr/>
        <p:txBody>
          <a:bodyPr/>
          <a:lstStyle>
            <a:lvl1pPr>
              <a:defRPr/>
            </a:lvl1pPr>
          </a:lstStyle>
          <a:p>
            <a:pPr>
              <a:defRPr/>
            </a:pPr>
            <a:fld id="{9EDFDF63-DE86-4CD8-924B-C6884C5A8B67}" type="slidenum">
              <a:rPr lang="en-IN"/>
              <a:pPr>
                <a:defRPr/>
              </a:pPr>
              <a:t>‹#›</a:t>
            </a:fld>
            <a:endParaRPr lang="en-IN" dirty="0"/>
          </a:p>
        </p:txBody>
      </p:sp>
    </p:spTree>
    <p:extLst>
      <p:ext uri="{BB962C8B-B14F-4D97-AF65-F5344CB8AC3E}">
        <p14:creationId xmlns:p14="http://schemas.microsoft.com/office/powerpoint/2010/main" val="3325989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876" y="6400800"/>
            <a:ext cx="12188249"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sp>
        <p:nvSpPr>
          <p:cNvPr id="7" name="Rectangle 6"/>
          <p:cNvSpPr/>
          <p:nvPr/>
        </p:nvSpPr>
        <p:spPr>
          <a:xfrm>
            <a:off x="1876" y="664495"/>
            <a:ext cx="12188249"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pic>
        <p:nvPicPr>
          <p:cNvPr id="16" name="Picture 10"/>
          <p:cNvPicPr>
            <a:picLocks noChangeAspect="1"/>
          </p:cNvPicPr>
          <p:nvPr/>
        </p:nvPicPr>
        <p:blipFill>
          <a:blip r:embed="rId6" cstate="print"/>
          <a:stretch>
            <a:fillRect/>
          </a:stretch>
        </p:blipFill>
        <p:spPr bwMode="auto">
          <a:xfrm>
            <a:off x="175521" y="48503"/>
            <a:ext cx="608250" cy="591067"/>
          </a:xfrm>
          <a:prstGeom prst="rect">
            <a:avLst/>
          </a:prstGeom>
          <a:noFill/>
          <a:ln w="9525">
            <a:noFill/>
            <a:miter lim="800000"/>
            <a:headEnd/>
            <a:tailEnd/>
          </a:ln>
        </p:spPr>
      </p:pic>
      <p:sp>
        <p:nvSpPr>
          <p:cNvPr id="4" name="Slide Number Placeholder 3"/>
          <p:cNvSpPr>
            <a:spLocks noGrp="1"/>
          </p:cNvSpPr>
          <p:nvPr>
            <p:ph type="sldNum" sz="quarter" idx="4"/>
          </p:nvPr>
        </p:nvSpPr>
        <p:spPr>
          <a:xfrm>
            <a:off x="9161106" y="6438476"/>
            <a:ext cx="2743200" cy="365125"/>
          </a:xfrm>
          <a:prstGeom prst="rect">
            <a:avLst/>
          </a:prstGeom>
        </p:spPr>
        <p:txBody>
          <a:bodyPr vert="horz" lIns="91440" tIns="45720" rIns="91440" bIns="45720" rtlCol="0" anchor="ctr"/>
          <a:lstStyle>
            <a:lvl1pPr algn="r">
              <a:defRPr sz="1400" b="1">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B39271D-EC5A-488F-9255-42C10C406D0A}" type="slidenum">
              <a:rPr kumimoji="0" lang="en-IN" sz="14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E0C16507-B55C-6DD1-A257-8B0664F34BC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29124" y="48503"/>
            <a:ext cx="687355" cy="625303"/>
          </a:xfrm>
          <a:prstGeom prst="rect">
            <a:avLst/>
          </a:prstGeom>
        </p:spPr>
      </p:pic>
    </p:spTree>
    <p:extLst>
      <p:ext uri="{BB962C8B-B14F-4D97-AF65-F5344CB8AC3E}">
        <p14:creationId xmlns:p14="http://schemas.microsoft.com/office/powerpoint/2010/main" val="100851923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90" r:id="rId3"/>
    <p:sldLayoutId id="2147483691" r:id="rId4"/>
  </p:sldLayoutIdLst>
  <p:hf hdr="0" ftr="0" dt="0"/>
  <p:txStyles>
    <p:titleStyle>
      <a:lvl1pPr algn="ctr" defTabSz="914400" rtl="0" eaLnBrk="1" latinLnBrk="0" hangingPunct="1">
        <a:lnSpc>
          <a:spcPct val="90000"/>
        </a:lnSpc>
        <a:spcBef>
          <a:spcPct val="0"/>
        </a:spcBef>
        <a:buNone/>
        <a:defRPr sz="2000" b="1"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110000"/>
        </a:lnSpc>
        <a:spcBef>
          <a:spcPts val="1000"/>
        </a:spcBef>
        <a:buClr>
          <a:srgbClr val="00A500"/>
        </a:buClr>
        <a:buSzPct val="80000"/>
        <a:buFont typeface="Wingdings" panose="05000000000000000000" pitchFamily="2" charset="2"/>
        <a:buChar char="n"/>
        <a:defRPr sz="1100" kern="1200">
          <a:solidFill>
            <a:schemeClr val="tx1"/>
          </a:solidFill>
          <a:latin typeface="Book Antiqua" panose="02040602050305030304" pitchFamily="18" charset="0"/>
          <a:ea typeface="+mn-ea"/>
          <a:cs typeface="+mn-cs"/>
        </a:defRPr>
      </a:lvl1pPr>
      <a:lvl2pPr marL="461963" indent="-231775" algn="l" defTabSz="914400" rtl="0" eaLnBrk="1" latinLnBrk="0" hangingPunct="1">
        <a:lnSpc>
          <a:spcPct val="110000"/>
        </a:lnSpc>
        <a:spcBef>
          <a:spcPts val="300"/>
        </a:spcBef>
        <a:buClr>
          <a:schemeClr val="bg1">
            <a:lumMod val="75000"/>
          </a:schemeClr>
        </a:buClr>
        <a:buSzPct val="80000"/>
        <a:buFont typeface="Wingdings" panose="05000000000000000000" pitchFamily="2" charset="2"/>
        <a:buChar char="è"/>
        <a:tabLst/>
        <a:defRPr sz="1100" kern="1200">
          <a:solidFill>
            <a:schemeClr val="tx1"/>
          </a:solidFill>
          <a:latin typeface="Book Antiqua" panose="02040602050305030304" pitchFamily="18" charset="0"/>
          <a:ea typeface="+mn-ea"/>
          <a:cs typeface="+mn-cs"/>
        </a:defRPr>
      </a:lvl2pPr>
      <a:lvl3pPr marL="684213" indent="-222250" algn="l" defTabSz="914400" rtl="0" eaLnBrk="1" latinLnBrk="0" hangingPunct="1">
        <a:lnSpc>
          <a:spcPct val="110000"/>
        </a:lnSpc>
        <a:spcBef>
          <a:spcPts val="300"/>
        </a:spcBef>
        <a:buClr>
          <a:schemeClr val="bg1">
            <a:lumMod val="75000"/>
          </a:schemeClr>
        </a:buClr>
        <a:buFont typeface="Arial" panose="020B0604020202020204" pitchFamily="34" charset="0"/>
        <a:buChar char="•"/>
        <a:defRPr sz="1100" kern="1200">
          <a:solidFill>
            <a:schemeClr val="tx1"/>
          </a:solidFill>
          <a:latin typeface="Book Antiqua" panose="02040602050305030304" pitchFamily="18" charset="0"/>
          <a:ea typeface="+mn-ea"/>
          <a:cs typeface="+mn-cs"/>
        </a:defRPr>
      </a:lvl3pPr>
      <a:lvl4pPr marL="914400" indent="-230188" algn="l" defTabSz="914400" rtl="0" eaLnBrk="1" latinLnBrk="0" hangingPunct="1">
        <a:lnSpc>
          <a:spcPct val="110000"/>
        </a:lnSpc>
        <a:spcBef>
          <a:spcPts val="300"/>
        </a:spcBef>
        <a:buClr>
          <a:schemeClr val="bg1">
            <a:lumMod val="50000"/>
          </a:schemeClr>
        </a:buClr>
        <a:buFont typeface="Symbol" panose="05050102010706020507" pitchFamily="18" charset="2"/>
        <a:buChar char="-"/>
        <a:defRPr sz="1100" kern="1200">
          <a:solidFill>
            <a:schemeClr val="tx1"/>
          </a:solidFill>
          <a:latin typeface="Book Antiqua" panose="02040602050305030304" pitchFamily="18" charset="0"/>
          <a:ea typeface="+mn-ea"/>
          <a:cs typeface="+mn-cs"/>
        </a:defRPr>
      </a:lvl4pPr>
      <a:lvl5pPr marL="1144588" indent="-230188" algn="l" defTabSz="914400" rtl="0" eaLnBrk="1" latinLnBrk="0" hangingPunct="1">
        <a:lnSpc>
          <a:spcPct val="110000"/>
        </a:lnSpc>
        <a:spcBef>
          <a:spcPts val="300"/>
        </a:spcBef>
        <a:buSzPct val="80000"/>
        <a:buFont typeface="Courier New" panose="02070309020205020404" pitchFamily="49" charset="0"/>
        <a:buChar char="o"/>
        <a:defRPr sz="11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a:extLst>
              <a:ext uri="{FF2B5EF4-FFF2-40B4-BE49-F238E27FC236}">
                <a16:creationId xmlns:a16="http://schemas.microsoft.com/office/drawing/2014/main" id="{FCAB8DB5-4999-4BAA-9020-AD8CA307DCC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B380E3-52E4-43AA-ABEF-F445DAB39ED2}" type="slidenum">
              <a:rPr lang="en-IN" altLang="en-US" smtClean="0">
                <a:solidFill>
                  <a:schemeClr val="bg1"/>
                </a:solidFill>
                <a:latin typeface="Calibri" panose="020F0502020204030204" pitchFamily="34" charset="0"/>
              </a:rPr>
              <a:pPr/>
              <a:t>1</a:t>
            </a:fld>
            <a:endParaRPr lang="en-IN" altLang="en-US" dirty="0">
              <a:solidFill>
                <a:schemeClr val="bg1"/>
              </a:solidFill>
              <a:latin typeface="Calibri" panose="020F0502020204030204" pitchFamily="34" charset="0"/>
            </a:endParaRPr>
          </a:p>
        </p:txBody>
      </p:sp>
      <p:pic>
        <p:nvPicPr>
          <p:cNvPr id="8" name="Picture Placeholder 5">
            <a:extLst>
              <a:ext uri="{FF2B5EF4-FFF2-40B4-BE49-F238E27FC236}">
                <a16:creationId xmlns:a16="http://schemas.microsoft.com/office/drawing/2014/main" id="{90CD717A-8EAD-44A5-B487-9E24C31C546B}"/>
              </a:ext>
              <a:ext uri="{95438051-3421-4AE4-AB7E-FC9ACBFA36DB}"/>
            </a:extLst>
          </p:cNvPr>
          <p:cNvPicPr>
            <a:picLocks noChangeAspect="1"/>
          </p:cNvPicPr>
          <p:nvPr/>
        </p:nvPicPr>
        <p:blipFill rotWithShape="1">
          <a:blip r:embed="rId3"/>
          <a:srcRect t="16359"/>
          <a:stretch/>
        </p:blipFill>
        <p:spPr>
          <a:xfrm flipH="1">
            <a:off x="9484179" y="2409058"/>
            <a:ext cx="2707821" cy="2446697"/>
          </a:xfrm>
          <a:prstGeom prst="round1Rect">
            <a:avLst/>
          </a:prstGeom>
          <a:noFill/>
          <a:ln w="9525" cap="flat">
            <a:noFill/>
            <a:prstDash val="solid"/>
            <a:round/>
          </a:ln>
        </p:spPr>
      </p:pic>
      <p:sp>
        <p:nvSpPr>
          <p:cNvPr id="6148" name="TextBox 9">
            <a:extLst>
              <a:ext uri="{FF2B5EF4-FFF2-40B4-BE49-F238E27FC236}">
                <a16:creationId xmlns:a16="http://schemas.microsoft.com/office/drawing/2014/main" id="{368E1BA7-2FFF-47C8-860B-588CE4CCF305}"/>
              </a:ext>
            </a:extLst>
          </p:cNvPr>
          <p:cNvSpPr txBox="1">
            <a:spLocks noChangeArrowheads="1"/>
          </p:cNvSpPr>
          <p:nvPr/>
        </p:nvSpPr>
        <p:spPr bwMode="auto">
          <a:xfrm>
            <a:off x="3454400" y="1198563"/>
            <a:ext cx="8542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i="1" dirty="0">
                <a:solidFill>
                  <a:srgbClr val="7030A0"/>
                </a:solidFill>
                <a:latin typeface="Verdana" panose="020B0604030504040204" pitchFamily="34" charset="0"/>
              </a:rPr>
              <a:t>Greetings from NLC INDIA LTD</a:t>
            </a:r>
          </a:p>
        </p:txBody>
      </p:sp>
      <p:pic>
        <p:nvPicPr>
          <p:cNvPr id="6150" name="Picture 23">
            <a:extLst>
              <a:ext uri="{FF2B5EF4-FFF2-40B4-BE49-F238E27FC236}">
                <a16:creationId xmlns:a16="http://schemas.microsoft.com/office/drawing/2014/main" id="{E2652CFD-4523-4E64-B9F8-C67AC8DEC6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67900" y="4889500"/>
            <a:ext cx="2324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07B8C2EA-5A1A-4B9C-889B-F15FC86D4A89}"/>
              </a:ext>
            </a:extLst>
          </p:cNvPr>
          <p:cNvPicPr>
            <a:picLocks noChangeAspect="1"/>
          </p:cNvPicPr>
          <p:nvPr/>
        </p:nvPicPr>
        <p:blipFill rotWithShape="1">
          <a:blip r:embed="rId5" cstate="print"/>
          <a:srcRect l="22500" r="9286"/>
          <a:stretch/>
        </p:blipFill>
        <p:spPr>
          <a:xfrm>
            <a:off x="4653535" y="4890007"/>
            <a:ext cx="2657970" cy="1569660"/>
          </a:xfrm>
          <a:prstGeom prst="round2SameRect">
            <a:avLst/>
          </a:prstGeom>
          <a:blipFill dpi="0" rotWithShape="1">
            <a:blip r:embed="rId6" cstate="print"/>
            <a:srcRect/>
            <a:stretch>
              <a:fillRect/>
            </a:stretch>
          </a:blipFill>
          <a:ln w="9525" cap="flat">
            <a:noFill/>
            <a:prstDash val="solid"/>
            <a:round/>
          </a:ln>
          <a:effectLst/>
        </p:spPr>
      </p:pic>
      <p:pic>
        <p:nvPicPr>
          <p:cNvPr id="6152" name="Picture 25">
            <a:extLst>
              <a:ext uri="{FF2B5EF4-FFF2-40B4-BE49-F238E27FC236}">
                <a16:creationId xmlns:a16="http://schemas.microsoft.com/office/drawing/2014/main" id="{5DFD213F-4BD5-4DB3-AEAC-B5E367EE806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58063" y="4889500"/>
            <a:ext cx="246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E1DF102A-7423-44E8-8072-6BFB4B2D33DD}"/>
              </a:ext>
            </a:extLst>
          </p:cNvPr>
          <p:cNvPicPr>
            <a:picLocks noChangeAspect="1"/>
          </p:cNvPicPr>
          <p:nvPr/>
        </p:nvPicPr>
        <p:blipFill rotWithShape="1">
          <a:blip r:embed="rId8" cstate="print"/>
          <a:srcRect t="31708" b="17536"/>
          <a:stretch/>
        </p:blipFill>
        <p:spPr>
          <a:xfrm flipH="1">
            <a:off x="6286283" y="2860049"/>
            <a:ext cx="3162797" cy="1995706"/>
          </a:xfrm>
          <a:prstGeom prst="round1Rect">
            <a:avLst/>
          </a:prstGeom>
          <a:noFill/>
          <a:ln w="9525" cap="flat">
            <a:noFill/>
            <a:prstDash val="solid"/>
            <a:round/>
          </a:ln>
        </p:spPr>
      </p:pic>
      <p:pic>
        <p:nvPicPr>
          <p:cNvPr id="28" name="Picture 27">
            <a:extLst>
              <a:ext uri="{FF2B5EF4-FFF2-40B4-BE49-F238E27FC236}">
                <a16:creationId xmlns:a16="http://schemas.microsoft.com/office/drawing/2014/main" id="{288D7975-99DE-4A51-93AB-386DD8A4B532}"/>
              </a:ext>
            </a:extLst>
          </p:cNvPr>
          <p:cNvPicPr>
            <a:picLocks noChangeAspect="1"/>
          </p:cNvPicPr>
          <p:nvPr/>
        </p:nvPicPr>
        <p:blipFill>
          <a:blip r:embed="rId9" cstate="print"/>
          <a:stretch>
            <a:fillRect/>
          </a:stretch>
        </p:blipFill>
        <p:spPr>
          <a:xfrm>
            <a:off x="0" y="1"/>
            <a:ext cx="3205424" cy="2395738"/>
          </a:xfrm>
          <a:prstGeom prst="round1Rect">
            <a:avLst/>
          </a:prstGeom>
          <a:noFill/>
          <a:ln w="9525" cap="flat">
            <a:noFill/>
            <a:prstDash val="solid"/>
            <a:round/>
          </a:ln>
        </p:spPr>
      </p:pic>
      <p:pic>
        <p:nvPicPr>
          <p:cNvPr id="6155" name="Picture 29">
            <a:extLst>
              <a:ext uri="{FF2B5EF4-FFF2-40B4-BE49-F238E27FC236}">
                <a16:creationId xmlns:a16="http://schemas.microsoft.com/office/drawing/2014/main" id="{C5F749E4-0ECF-4FDF-9140-B708B226CCD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27413" y="130175"/>
            <a:ext cx="511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7979AB0-CA1C-4648-8F75-FF6D0DC2D930}"/>
              </a:ext>
            </a:extLst>
          </p:cNvPr>
          <p:cNvSpPr txBox="1"/>
          <p:nvPr/>
        </p:nvSpPr>
        <p:spPr>
          <a:xfrm>
            <a:off x="20548" y="3011516"/>
            <a:ext cx="6251184" cy="1938992"/>
          </a:xfrm>
          <a:prstGeom prst="rect">
            <a:avLst/>
          </a:prstGeom>
          <a:noFill/>
        </p:spPr>
        <p:txBody>
          <a:bodyPr wrap="square">
            <a:spAutoFit/>
          </a:bodyPr>
          <a:lstStyle/>
          <a:p>
            <a:pPr algn="ctr" eaLnBrk="1" fontAlgn="auto" hangingPunct="1">
              <a:spcBef>
                <a:spcPts val="0"/>
              </a:spcBef>
              <a:spcAft>
                <a:spcPts val="0"/>
              </a:spcAft>
              <a:defRPr/>
            </a:pPr>
            <a:r>
              <a:rPr lang="en-US" sz="2400" b="1" i="1" dirty="0">
                <a:solidFill>
                  <a:schemeClr val="accent6">
                    <a:lumMod val="50000"/>
                  </a:schemeClr>
                </a:solidFill>
                <a:latin typeface="Verdana" panose="020B0604030504040204" pitchFamily="34" charset="0"/>
                <a:ea typeface="Verdana" panose="020B0604030504040204" pitchFamily="34" charset="0"/>
                <a:cs typeface="Cordia New" panose="020B0304020202020204" pitchFamily="34" charset="-34"/>
              </a:rPr>
              <a:t>NLC India’s Comments on </a:t>
            </a:r>
          </a:p>
          <a:p>
            <a:pPr algn="ctr">
              <a:defRPr/>
            </a:pPr>
            <a:r>
              <a:rPr lang="en-US" sz="2400" b="1" i="1" dirty="0">
                <a:solidFill>
                  <a:schemeClr val="accent6">
                    <a:lumMod val="50000"/>
                  </a:schemeClr>
                </a:solidFill>
                <a:latin typeface="Verdana" panose="020B0604030504040204" pitchFamily="34" charset="0"/>
                <a:ea typeface="Verdana" panose="020B0604030504040204" pitchFamily="34" charset="0"/>
                <a:cs typeface="Cordia New" panose="020B0304020202020204" pitchFamily="34" charset="-34"/>
              </a:rPr>
              <a:t>Draft CERC (Terms and Conditions for Tariff determination from Renewable Energy Sources) Regulations, 2024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0C45E7B-D662-4DD8-8E8C-11CF5675DDE9}"/>
              </a:ext>
            </a:extLst>
          </p:cNvPr>
          <p:cNvGraphicFramePr/>
          <p:nvPr>
            <p:extLst>
              <p:ext uri="{D42A27DB-BD31-4B8C-83A1-F6EECF244321}">
                <p14:modId xmlns:p14="http://schemas.microsoft.com/office/powerpoint/2010/main" val="3175389987"/>
              </p:ext>
            </p:extLst>
          </p:nvPr>
        </p:nvGraphicFramePr>
        <p:xfrm>
          <a:off x="760285" y="1166325"/>
          <a:ext cx="10431563" cy="4861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5">
            <a:extLst>
              <a:ext uri="{FF2B5EF4-FFF2-40B4-BE49-F238E27FC236}">
                <a16:creationId xmlns:a16="http://schemas.microsoft.com/office/drawing/2014/main" id="{492F7F93-2807-46C8-A4A1-C0DFBCACD931}"/>
              </a:ext>
            </a:extLst>
          </p:cNvPr>
          <p:cNvSpPr txBox="1">
            <a:spLocks/>
          </p:cNvSpPr>
          <p:nvPr/>
        </p:nvSpPr>
        <p:spPr bwMode="auto">
          <a:xfrm>
            <a:off x="760285" y="14288"/>
            <a:ext cx="106095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Verdana" panose="020B0604030504040204" pitchFamily="34" charset="0"/>
                <a:ea typeface="+mn-ea"/>
                <a:cs typeface="Arial" panose="020B0604020202020204" pitchFamily="34" charset="0"/>
              </a:rPr>
              <a:t>NLCIL Comments under Draft Regulation-2024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492F7F93-2807-46C8-A4A1-C0DFBCACD931}"/>
              </a:ext>
            </a:extLst>
          </p:cNvPr>
          <p:cNvSpPr txBox="1">
            <a:spLocks/>
          </p:cNvSpPr>
          <p:nvPr/>
        </p:nvSpPr>
        <p:spPr bwMode="auto">
          <a:xfrm>
            <a:off x="760285" y="14288"/>
            <a:ext cx="106095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800" b="1" dirty="0">
                <a:solidFill>
                  <a:srgbClr val="002060"/>
                </a:solidFill>
                <a:latin typeface="Verdana" panose="020B0604030504040204" pitchFamily="34" charset="0"/>
              </a:rPr>
              <a:t>Grossing up of ROE with Effective tax rate</a:t>
            </a:r>
          </a:p>
        </p:txBody>
      </p:sp>
      <p:sp>
        <p:nvSpPr>
          <p:cNvPr id="2" name="Rectangle 1"/>
          <p:cNvSpPr/>
          <p:nvPr/>
        </p:nvSpPr>
        <p:spPr>
          <a:xfrm>
            <a:off x="416767" y="974963"/>
            <a:ext cx="11358466" cy="1338828"/>
          </a:xfrm>
          <a:prstGeom prst="rect">
            <a:avLst/>
          </a:prstGeom>
          <a:solidFill>
            <a:schemeClr val="bg2"/>
          </a:solidFill>
        </p:spPr>
        <p:txBody>
          <a:bodyPr wrap="square">
            <a:spAutoFit/>
          </a:bodyPr>
          <a:lstStyle/>
          <a:p>
            <a:pPr algn="just">
              <a:lnSpc>
                <a:spcPct val="150000"/>
              </a:lnSpc>
              <a:spcBef>
                <a:spcPts val="1200"/>
              </a:spcBef>
              <a:spcAft>
                <a:spcPts val="0"/>
              </a:spcAft>
            </a:pPr>
            <a:r>
              <a:rPr lang="en-IN" b="1" dirty="0">
                <a:latin typeface="Times New Roman" panose="02020603050405020304" pitchFamily="18" charset="0"/>
                <a:ea typeface="Calibri" panose="020F0502020204030204" pitchFamily="34" charset="0"/>
                <a:cs typeface="Latha" panose="020B0604020202020204" pitchFamily="34" charset="0"/>
              </a:rPr>
              <a:t>NLCIL </a:t>
            </a:r>
            <a:r>
              <a:rPr lang="en-IN" b="1" dirty="0" smtClean="0">
                <a:latin typeface="Times New Roman" panose="02020603050405020304" pitchFamily="18" charset="0"/>
                <a:ea typeface="Calibri" panose="020F0502020204030204" pitchFamily="34" charset="0"/>
                <a:cs typeface="Latha" panose="020B0604020202020204" pitchFamily="34" charset="0"/>
              </a:rPr>
              <a:t>Comment (</a:t>
            </a:r>
            <a:r>
              <a:rPr lang="en-IN" b="1" u="sng" dirty="0"/>
              <a:t>Regulation </a:t>
            </a:r>
            <a:r>
              <a:rPr lang="en-US" b="1" u="sng" dirty="0"/>
              <a:t>16. Return on </a:t>
            </a:r>
            <a:r>
              <a:rPr lang="en-US" b="1" u="sng" dirty="0" smtClean="0"/>
              <a:t>Equity)</a:t>
            </a:r>
            <a:r>
              <a:rPr lang="en-IN" b="1" dirty="0" smtClean="0">
                <a:latin typeface="Times New Roman" panose="02020603050405020304" pitchFamily="18" charset="0"/>
                <a:ea typeface="Calibri" panose="020F0502020204030204" pitchFamily="34" charset="0"/>
                <a:cs typeface="Latha" panose="020B0604020202020204" pitchFamily="34" charset="0"/>
              </a:rPr>
              <a:t>:</a:t>
            </a:r>
            <a:endParaRPr lang="en-IN" sz="1600" dirty="0">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800"/>
              </a:spcAft>
            </a:pPr>
            <a:r>
              <a:rPr lang="en-IN" dirty="0">
                <a:latin typeface="Times New Roman" panose="02020603050405020304" pitchFamily="18" charset="0"/>
                <a:ea typeface="Calibri" panose="020F0502020204030204" pitchFamily="34" charset="0"/>
                <a:cs typeface="Latha" panose="020B0604020202020204" pitchFamily="34" charset="0"/>
              </a:rPr>
              <a:t>The rate of return on equity shall be grossed up with the </a:t>
            </a:r>
            <a:r>
              <a:rPr lang="en-IN" b="1" dirty="0">
                <a:latin typeface="Times New Roman" panose="02020603050405020304" pitchFamily="18" charset="0"/>
                <a:ea typeface="Calibri" panose="020F0502020204030204" pitchFamily="34" charset="0"/>
                <a:cs typeface="Latha" panose="020B0604020202020204" pitchFamily="34" charset="0"/>
              </a:rPr>
              <a:t>effective tax rate </a:t>
            </a:r>
            <a:r>
              <a:rPr lang="en-IN" dirty="0">
                <a:latin typeface="Times New Roman" panose="02020603050405020304" pitchFamily="18" charset="0"/>
                <a:ea typeface="Calibri" panose="020F0502020204030204" pitchFamily="34" charset="0"/>
                <a:cs typeface="Latha" panose="020B0604020202020204" pitchFamily="34" charset="0"/>
              </a:rPr>
              <a:t>of the company for the respective financial year in line with </a:t>
            </a:r>
            <a:r>
              <a:rPr lang="en-IN" b="1" dirty="0">
                <a:latin typeface="Times New Roman" panose="02020603050405020304" pitchFamily="18" charset="0"/>
                <a:ea typeface="Calibri" panose="020F0502020204030204" pitchFamily="34" charset="0"/>
                <a:cs typeface="Latha" panose="020B0604020202020204" pitchFamily="34" charset="0"/>
              </a:rPr>
              <a:t>the Thermal Tariff Regulation</a:t>
            </a:r>
            <a:r>
              <a:rPr lang="en-IN" dirty="0">
                <a:latin typeface="Times New Roman" panose="02020603050405020304" pitchFamily="18" charset="0"/>
                <a:ea typeface="Calibri" panose="020F0502020204030204" pitchFamily="34" charset="0"/>
                <a:cs typeface="Latha" panose="020B0604020202020204" pitchFamily="34" charset="0"/>
              </a:rPr>
              <a:t>.</a:t>
            </a:r>
            <a:endParaRPr lang="en-IN" sz="1600" dirty="0">
              <a:effectLst/>
              <a:latin typeface="Calibri" panose="020F0502020204030204" pitchFamily="34" charset="0"/>
              <a:ea typeface="Calibri" panose="020F0502020204030204" pitchFamily="34" charset="0"/>
              <a:cs typeface="Latha" panose="020B0604020202020204" pitchFamily="34" charset="0"/>
            </a:endParaRPr>
          </a:p>
        </p:txBody>
      </p:sp>
      <p:sp>
        <p:nvSpPr>
          <p:cNvPr id="3" name="Rectangle 2"/>
          <p:cNvSpPr/>
          <p:nvPr/>
        </p:nvSpPr>
        <p:spPr>
          <a:xfrm>
            <a:off x="211493" y="2396168"/>
            <a:ext cx="11423780" cy="4565352"/>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n-IN" sz="1600" dirty="0">
                <a:latin typeface="Times New Roman" panose="02020603050405020304" pitchFamily="18" charset="0"/>
                <a:ea typeface="Calibri" panose="020F0502020204030204" pitchFamily="34" charset="0"/>
                <a:cs typeface="Latha" panose="020B0604020202020204" pitchFamily="34" charset="0"/>
              </a:rPr>
              <a:t>Presently, as per the provisions of Income Tax Act 1961, the company shall pay corporate tax rate @34.944% or MAT rate @17.472% whichever is higher. </a:t>
            </a:r>
            <a:endParaRPr lang="en-IN" sz="1600" dirty="0">
              <a:latin typeface="Calibri" panose="020F0502020204030204" pitchFamily="34" charset="0"/>
              <a:ea typeface="Calibri" panose="020F0502020204030204" pitchFamily="34" charset="0"/>
              <a:cs typeface="Latha" panose="020B0604020202020204" pitchFamily="34" charset="0"/>
            </a:endParaRPr>
          </a:p>
          <a:p>
            <a:pPr marL="285750" indent="-285750" algn="just">
              <a:lnSpc>
                <a:spcPct val="150000"/>
              </a:lnSpc>
              <a:spcAft>
                <a:spcPts val="800"/>
              </a:spcAft>
              <a:buFont typeface="Arial" panose="020B0604020202020204" pitchFamily="34" charset="0"/>
              <a:buChar char="•"/>
            </a:pPr>
            <a:r>
              <a:rPr lang="en-IN" sz="1600" dirty="0" smtClean="0">
                <a:latin typeface="Times New Roman" panose="02020603050405020304" pitchFamily="18" charset="0"/>
                <a:ea typeface="Calibri" panose="020F0502020204030204" pitchFamily="34" charset="0"/>
                <a:cs typeface="Latha" panose="020B0604020202020204" pitchFamily="34" charset="0"/>
              </a:rPr>
              <a:t>Further</a:t>
            </a:r>
            <a:r>
              <a:rPr lang="en-IN" sz="1600" dirty="0">
                <a:latin typeface="Times New Roman" panose="02020603050405020304" pitchFamily="18" charset="0"/>
                <a:ea typeface="Calibri" panose="020F0502020204030204" pitchFamily="34" charset="0"/>
                <a:cs typeface="Latha" panose="020B0604020202020204" pitchFamily="34" charset="0"/>
              </a:rPr>
              <a:t>, Income Tax Department has introduced new provisions Section 115BAA/115BAB where companies are liable to pay only concessional corporate tax at the rates specified. MAT provision is not applicable for the company opted Section 115BAA/115BAB as the case may be.</a:t>
            </a:r>
          </a:p>
          <a:p>
            <a:pPr marL="285750" indent="-285750" algn="just">
              <a:lnSpc>
                <a:spcPct val="150000"/>
              </a:lnSpc>
              <a:spcAft>
                <a:spcPts val="800"/>
              </a:spcAft>
              <a:buFont typeface="Arial" panose="020B0604020202020204" pitchFamily="34" charset="0"/>
              <a:buChar char="•"/>
            </a:pPr>
            <a:r>
              <a:rPr lang="en-IN" sz="1600" dirty="0" smtClean="0">
                <a:latin typeface="Times New Roman" panose="02020603050405020304" pitchFamily="18" charset="0"/>
                <a:ea typeface="Calibri" panose="020F0502020204030204" pitchFamily="34" charset="0"/>
                <a:cs typeface="Latha" panose="020B0604020202020204" pitchFamily="34" charset="0"/>
              </a:rPr>
              <a:t>Hence</a:t>
            </a:r>
            <a:r>
              <a:rPr lang="en-IN" sz="1600" dirty="0">
                <a:latin typeface="Times New Roman" panose="02020603050405020304" pitchFamily="18" charset="0"/>
                <a:ea typeface="Calibri" panose="020F0502020204030204" pitchFamily="34" charset="0"/>
                <a:cs typeface="Latha" panose="020B0604020202020204" pitchFamily="34" charset="0"/>
              </a:rPr>
              <a:t>, the rate of return on equity shall be grossed up with the effective tax rate of the company for the respective financial year in line with the Thermal Tariff Regulation. In case the company is paying Minimum Alternate Tax (MAT) under Section 115JB of the Income Tax Act, 1961, the effective tax rate shall be the MAT rate, including surcharge and cess</a:t>
            </a:r>
            <a:r>
              <a:rPr lang="en-IN" sz="1600" dirty="0" smtClean="0">
                <a:latin typeface="Times New Roman" panose="02020603050405020304" pitchFamily="18" charset="0"/>
                <a:ea typeface="Calibri" panose="020F0502020204030204" pitchFamily="34" charset="0"/>
                <a:cs typeface="Latha" panose="020B0604020202020204" pitchFamily="34" charset="0"/>
              </a:rPr>
              <a:t>.</a:t>
            </a:r>
          </a:p>
          <a:p>
            <a:pPr marL="285750" indent="-285750" algn="just">
              <a:lnSpc>
                <a:spcPct val="150000"/>
              </a:lnSpc>
              <a:spcAft>
                <a:spcPts val="800"/>
              </a:spcAft>
              <a:buFont typeface="Arial" panose="020B0604020202020204" pitchFamily="34" charset="0"/>
              <a:buChar char="•"/>
            </a:pPr>
            <a:r>
              <a:rPr lang="en-IN" sz="1600" dirty="0">
                <a:latin typeface="Times New Roman" panose="02020603050405020304" pitchFamily="18" charset="0"/>
                <a:ea typeface="Calibri" panose="020F0502020204030204" pitchFamily="34" charset="0"/>
                <a:cs typeface="Latha" panose="020B0604020202020204" pitchFamily="34" charset="0"/>
              </a:rPr>
              <a:t>If generating company has opted for Section 115BAA/115BAB, the effective tax rate shall be tax rate including surcharge and cess as specified under Section 115BAA /115BAB of the Income Tax Act, 1961.</a:t>
            </a:r>
            <a:endParaRPr lang="en-IN" sz="1600" dirty="0">
              <a:latin typeface="Calibri" panose="020F0502020204030204" pitchFamily="34" charset="0"/>
              <a:ea typeface="Calibri" panose="020F0502020204030204" pitchFamily="34" charset="0"/>
              <a:cs typeface="Latha" panose="020B0604020202020204" pitchFamily="34" charset="0"/>
            </a:endParaRPr>
          </a:p>
          <a:p>
            <a:pPr marL="285750" indent="-285750" algn="just">
              <a:lnSpc>
                <a:spcPct val="150000"/>
              </a:lnSpc>
              <a:spcAft>
                <a:spcPts val="800"/>
              </a:spcAft>
              <a:buFont typeface="Arial" panose="020B0604020202020204" pitchFamily="34" charset="0"/>
              <a:buChar char="•"/>
            </a:pPr>
            <a:endParaRPr lang="en-IN" sz="1600" dirty="0">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95545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492F7F93-2807-46C8-A4A1-C0DFBCACD931}"/>
              </a:ext>
            </a:extLst>
          </p:cNvPr>
          <p:cNvSpPr txBox="1">
            <a:spLocks/>
          </p:cNvSpPr>
          <p:nvPr/>
        </p:nvSpPr>
        <p:spPr bwMode="auto">
          <a:xfrm>
            <a:off x="760285" y="14288"/>
            <a:ext cx="106095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defRPr/>
            </a:pPr>
            <a:r>
              <a:rPr lang="en-US" altLang="en-US" sz="2800" b="1" dirty="0">
                <a:solidFill>
                  <a:srgbClr val="002060"/>
                </a:solidFill>
                <a:latin typeface="Verdana" panose="020B0604030504040204" pitchFamily="34" charset="0"/>
              </a:rPr>
              <a:t>Compensation for Curtailment of RE Power</a:t>
            </a:r>
          </a:p>
        </p:txBody>
      </p:sp>
      <p:sp>
        <p:nvSpPr>
          <p:cNvPr id="2" name="Rectangle 1"/>
          <p:cNvSpPr/>
          <p:nvPr/>
        </p:nvSpPr>
        <p:spPr>
          <a:xfrm>
            <a:off x="416767" y="974963"/>
            <a:ext cx="11358466" cy="1338828"/>
          </a:xfrm>
          <a:prstGeom prst="rect">
            <a:avLst/>
          </a:prstGeom>
          <a:solidFill>
            <a:schemeClr val="bg2"/>
          </a:solidFill>
        </p:spPr>
        <p:txBody>
          <a:bodyPr wrap="square">
            <a:spAutoFit/>
          </a:bodyPr>
          <a:lstStyle/>
          <a:p>
            <a:pPr algn="just">
              <a:lnSpc>
                <a:spcPct val="150000"/>
              </a:lnSpc>
              <a:spcBef>
                <a:spcPts val="1200"/>
              </a:spcBef>
              <a:spcAft>
                <a:spcPts val="0"/>
              </a:spcAft>
            </a:pPr>
            <a:r>
              <a:rPr lang="en-IN" b="1" dirty="0">
                <a:latin typeface="Times New Roman" panose="02020603050405020304" pitchFamily="18" charset="0"/>
                <a:ea typeface="Calibri" panose="020F0502020204030204" pitchFamily="34" charset="0"/>
                <a:cs typeface="Latha" panose="020B0604020202020204" pitchFamily="34" charset="0"/>
              </a:rPr>
              <a:t>NLCIL Comment:</a:t>
            </a:r>
            <a:endParaRPr lang="en-IN" sz="1600" dirty="0">
              <a:latin typeface="Calibri" panose="020F0502020204030204" pitchFamily="34" charset="0"/>
              <a:ea typeface="Calibri" panose="020F0502020204030204" pitchFamily="34" charset="0"/>
              <a:cs typeface="Latha" panose="020B0604020202020204" pitchFamily="34" charset="0"/>
            </a:endParaRPr>
          </a:p>
          <a:p>
            <a:pPr algn="just">
              <a:lnSpc>
                <a:spcPct val="150000"/>
              </a:lnSpc>
              <a:spcAft>
                <a:spcPts val="800"/>
              </a:spcAft>
            </a:pPr>
            <a:r>
              <a:rPr lang="en-US" dirty="0">
                <a:latin typeface="Times New Roman" panose="02020603050405020304" pitchFamily="18" charset="0"/>
                <a:ea typeface="Calibri" panose="020F0502020204030204" pitchFamily="34" charset="0"/>
                <a:cs typeface="Latha" panose="020B0604020202020204" pitchFamily="34" charset="0"/>
              </a:rPr>
              <a:t>Compensation for Curtailment of RE Power</a:t>
            </a:r>
            <a:r>
              <a:rPr lang="en-IN" sz="1600" dirty="0">
                <a:latin typeface="Calibri" panose="020F0502020204030204" pitchFamily="34" charset="0"/>
                <a:ea typeface="Calibri" panose="020F0502020204030204" pitchFamily="34" charset="0"/>
                <a:cs typeface="Latha" panose="020B0604020202020204" pitchFamily="34" charset="0"/>
              </a:rPr>
              <a:t> </a:t>
            </a:r>
            <a:r>
              <a:rPr lang="en-IN" dirty="0">
                <a:latin typeface="Times New Roman" panose="02020603050405020304" pitchFamily="18" charset="0"/>
                <a:ea typeface="Calibri" panose="020F0502020204030204" pitchFamily="34" charset="0"/>
                <a:cs typeface="Latha" panose="020B0604020202020204" pitchFamily="34" charset="0"/>
              </a:rPr>
              <a:t>shall be allowed when Generator does not have achieved Normative CUF in that particular Financial Year.</a:t>
            </a:r>
            <a:endParaRPr lang="en-US" dirty="0">
              <a:latin typeface="Times New Roman" panose="02020603050405020304" pitchFamily="18" charset="0"/>
              <a:ea typeface="Calibri" panose="020F0502020204030204" pitchFamily="34" charset="0"/>
              <a:cs typeface="Latha" panose="020B0604020202020204" pitchFamily="34" charset="0"/>
            </a:endParaRPr>
          </a:p>
        </p:txBody>
      </p:sp>
      <p:sp>
        <p:nvSpPr>
          <p:cNvPr id="3" name="Rectangle 2"/>
          <p:cNvSpPr/>
          <p:nvPr/>
        </p:nvSpPr>
        <p:spPr>
          <a:xfrm>
            <a:off x="211493" y="2396168"/>
            <a:ext cx="11423780" cy="4093428"/>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n-US" sz="1600" dirty="0">
                <a:latin typeface="Times New Roman" panose="02020603050405020304" pitchFamily="18" charset="0"/>
                <a:ea typeface="Calibri" panose="020F0502020204030204" pitchFamily="34" charset="0"/>
                <a:cs typeface="Latha" panose="020B0604020202020204" pitchFamily="34" charset="0"/>
              </a:rPr>
              <a:t>The RE tariff for Solar, Wind and other projects which adopt single part tariff structure are determined based on Normative CUF. Though accorded Must-Run status, there are instances that RE power has been curtailed which leads to under recovery due to non-achievement of normative generation, resulting in loss of revenue to the Generators.</a:t>
            </a:r>
          </a:p>
          <a:p>
            <a:pPr marL="285750" indent="-285750" algn="just">
              <a:lnSpc>
                <a:spcPct val="150000"/>
              </a:lnSpc>
              <a:spcAft>
                <a:spcPts val="800"/>
              </a:spcAft>
              <a:buFont typeface="Arial" panose="020B0604020202020204" pitchFamily="34" charset="0"/>
              <a:buChar char="•"/>
            </a:pPr>
            <a:r>
              <a:rPr lang="en-US" sz="1600" dirty="0">
                <a:latin typeface="Times New Roman" panose="02020603050405020304" pitchFamily="18" charset="0"/>
                <a:ea typeface="Calibri" panose="020F0502020204030204" pitchFamily="34" charset="0"/>
                <a:cs typeface="Latha" panose="020B0604020202020204" pitchFamily="34" charset="0"/>
              </a:rPr>
              <a:t>As per clause 5.2.5 of the Gazette notification on “Flexibility Guidelines” dated 27.08.2022 by </a:t>
            </a:r>
            <a:r>
              <a:rPr lang="en-US" sz="1600" dirty="0" err="1">
                <a:latin typeface="Times New Roman" panose="02020603050405020304" pitchFamily="18" charset="0"/>
                <a:ea typeface="Calibri" panose="020F0502020204030204" pitchFamily="34" charset="0"/>
                <a:cs typeface="Latha" panose="020B0604020202020204" pitchFamily="34" charset="0"/>
              </a:rPr>
              <a:t>MoP</a:t>
            </a:r>
            <a:r>
              <a:rPr lang="en-US" sz="1600" dirty="0">
                <a:latin typeface="Times New Roman" panose="02020603050405020304" pitchFamily="18" charset="0"/>
                <a:ea typeface="Calibri" panose="020F0502020204030204" pitchFamily="34" charset="0"/>
                <a:cs typeface="Latha" panose="020B0604020202020204" pitchFamily="34" charset="0"/>
              </a:rPr>
              <a:t>, the compensation for deemed generation may be worked out as follows:</a:t>
            </a:r>
          </a:p>
          <a:p>
            <a:pPr marL="285750" indent="-285750" algn="just">
              <a:lnSpc>
                <a:spcPct val="150000"/>
              </a:lnSpc>
              <a:spcAft>
                <a:spcPts val="800"/>
              </a:spcAft>
              <a:buFont typeface="Arial" panose="020B0604020202020204" pitchFamily="34" charset="0"/>
              <a:buChar char="•"/>
            </a:pPr>
            <a:r>
              <a:rPr lang="en-US" sz="1600" dirty="0">
                <a:latin typeface="Times New Roman" panose="02020603050405020304" pitchFamily="18" charset="0"/>
                <a:ea typeface="Calibri" panose="020F0502020204030204" pitchFamily="34" charset="0"/>
                <a:cs typeface="Latha" panose="020B0604020202020204" pitchFamily="34" charset="0"/>
              </a:rPr>
              <a:t>Minimum Generation Compensation = 100% of [(Average Generation per hour during the month) × (number of back down hours during the month) × PPA Tariff] Where, Average Generation per hour during the month (kWh) = Total generation in the month (kWh) ÷ Total hours of generation in the month.</a:t>
            </a:r>
          </a:p>
          <a:p>
            <a:pPr marL="285750" indent="-285750" algn="just">
              <a:lnSpc>
                <a:spcPct val="150000"/>
              </a:lnSpc>
              <a:spcAft>
                <a:spcPts val="800"/>
              </a:spcAft>
              <a:buFont typeface="Arial" panose="020B0604020202020204" pitchFamily="34" charset="0"/>
              <a:buChar char="•"/>
            </a:pPr>
            <a:r>
              <a:rPr lang="en-US" sz="1600" dirty="0">
                <a:latin typeface="Times New Roman" panose="02020603050405020304" pitchFamily="18" charset="0"/>
                <a:ea typeface="Calibri" panose="020F0502020204030204" pitchFamily="34" charset="0"/>
                <a:cs typeface="Latha" panose="020B0604020202020204" pitchFamily="34" charset="0"/>
              </a:rPr>
              <a:t>Hence, it is requested to include the clause/clauses w.r.t compensation for curtailment of RE power for which the reasons are not attributable to the Generators or Power Producers.</a:t>
            </a:r>
            <a:endParaRPr lang="en-IN" sz="14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13766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s the world ready for a 100 % renewable energy model?">
            <a:extLst>
              <a:ext uri="{FF2B5EF4-FFF2-40B4-BE49-F238E27FC236}">
                <a16:creationId xmlns:a16="http://schemas.microsoft.com/office/drawing/2014/main" id="{B1E5EAC9-BCBD-DAC7-2D2F-7D053A5CE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21" y="893853"/>
            <a:ext cx="11342826" cy="53117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8C8FAB-A273-C645-D7F1-900EAF895B82}"/>
              </a:ext>
            </a:extLst>
          </p:cNvPr>
          <p:cNvSpPr>
            <a:spLocks noGrp="1"/>
          </p:cNvSpPr>
          <p:nvPr>
            <p:ph type="title"/>
          </p:nvPr>
        </p:nvSpPr>
        <p:spPr>
          <a:xfrm>
            <a:off x="0" y="5392647"/>
            <a:ext cx="12192000" cy="1143000"/>
          </a:xfrm>
        </p:spPr>
        <p:txBody>
          <a:bodyPr/>
          <a:lstStyle/>
          <a:p>
            <a:r>
              <a:rPr lang="en-IN" sz="3200" dirty="0"/>
              <a:t>      Thank You</a:t>
            </a:r>
          </a:p>
        </p:txBody>
      </p:sp>
      <p:sp>
        <p:nvSpPr>
          <p:cNvPr id="4" name="Slide Number Placeholder 3">
            <a:extLst>
              <a:ext uri="{FF2B5EF4-FFF2-40B4-BE49-F238E27FC236}">
                <a16:creationId xmlns:a16="http://schemas.microsoft.com/office/drawing/2014/main" id="{1416AF9C-064A-B28E-3DDE-9636A231C8BA}"/>
              </a:ext>
            </a:extLst>
          </p:cNvPr>
          <p:cNvSpPr>
            <a:spLocks noGrp="1"/>
          </p:cNvSpPr>
          <p:nvPr>
            <p:ph type="sldNum" sz="quarter" idx="10"/>
          </p:nvPr>
        </p:nvSpPr>
        <p:spPr/>
        <p:txBody>
          <a:bodyPr/>
          <a:lstStyle/>
          <a:p>
            <a:pPr marL="0" marR="0" lvl="0" indent="0" algn="r" defTabSz="864748" rtl="0" eaLnBrk="1" fontAlgn="auto" latinLnBrk="0" hangingPunct="1">
              <a:lnSpc>
                <a:spcPct val="100000"/>
              </a:lnSpc>
              <a:spcBef>
                <a:spcPts val="0"/>
              </a:spcBef>
              <a:spcAft>
                <a:spcPts val="0"/>
              </a:spcAft>
              <a:buClrTx/>
              <a:buSzTx/>
              <a:buFontTx/>
              <a:buNone/>
              <a:tabLst/>
              <a:defRPr/>
            </a:pPr>
            <a:fld id="{671B62F2-1B1E-4BE2-8838-568BAB1617F5}" type="slidenum">
              <a:rPr kumimoji="0" lang="en-US" sz="1135" b="0" i="0" u="none" strike="noStrike" kern="1200" cap="none" spc="0" normalizeH="0" baseline="0" noProof="0" smtClean="0">
                <a:ln>
                  <a:noFill/>
                </a:ln>
                <a:solidFill>
                  <a:srgbClr val="0000FF"/>
                </a:solidFill>
                <a:effectLst/>
                <a:uLnTx/>
                <a:uFillTx/>
                <a:latin typeface="Arial" pitchFamily="34" charset="0"/>
                <a:ea typeface="+mn-ea"/>
                <a:cs typeface="Arial" pitchFamily="34" charset="0"/>
              </a:rPr>
              <a:pPr marL="0" marR="0" lvl="0" indent="0" algn="r" defTabSz="864748" rtl="0" eaLnBrk="1" fontAlgn="auto" latinLnBrk="0" hangingPunct="1">
                <a:lnSpc>
                  <a:spcPct val="100000"/>
                </a:lnSpc>
                <a:spcBef>
                  <a:spcPts val="0"/>
                </a:spcBef>
                <a:spcAft>
                  <a:spcPts val="0"/>
                </a:spcAft>
                <a:buClrTx/>
                <a:buSzTx/>
                <a:buFontTx/>
                <a:buNone/>
                <a:tabLst/>
                <a:defRPr/>
              </a:pPr>
              <a:t>5</a:t>
            </a:fld>
            <a:endParaRPr kumimoji="0" lang="en-US" sz="1135" b="0"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9473512"/>
      </p:ext>
    </p:extLst>
  </p:cSld>
  <p:clrMapOvr>
    <a:masterClrMapping/>
  </p:clrMapOvr>
</p:sld>
</file>

<file path=ppt/theme/theme1.xml><?xml version="1.0" encoding="utf-8"?>
<a:theme xmlns:a="http://schemas.openxmlformats.org/drawingml/2006/main" name="1_Office Theme">
  <a:themeElements>
    <a:clrScheme name="NLC">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00A500"/>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91440" tIns="45720" rIns="91440" bIns="45720" anchor="t">
        <a:spAutoFit/>
      </a:bodyPr>
      <a:lstStyle>
        <a:defPPr algn="l">
          <a:lnSpc>
            <a:spcPct val="150000"/>
          </a:lnSpc>
          <a:buClr>
            <a:prstClr val="black"/>
          </a:buClr>
          <a:buSzPct val="100000"/>
          <a:defRPr kumimoji="0" b="1" i="0" u="none" strike="noStrike" kern="1200" cap="none" spc="0" normalizeH="0" baseline="0" noProof="0" dirty="0">
            <a:ln>
              <a:noFill/>
            </a:ln>
            <a:effectLst/>
            <a:uLnTx/>
            <a:uFillTx/>
            <a:latin typeface="Calibri (Body)"/>
            <a:cs typeface="Calibri"/>
            <a:sym typeface="Calibri"/>
          </a:defRPr>
        </a:defPPr>
      </a:lstStyle>
    </a:txDef>
  </a:objectDefaults>
  <a:extraClrSchemeLst/>
  <a:extLst>
    <a:ext uri="{05A4C25C-085E-4340-85A3-A5531E510DB2}">
      <thm15:themeFamily xmlns:thm15="http://schemas.microsoft.com/office/thememl/2012/main" name="NLC Investor Pres@IDFC" id="{E37B6D25-1D06-49F5-B625-B4509A9AD651}" vid="{77A5CFE5-B1BC-414F-A1C3-D7202E8C14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16446</TotalTime>
  <Words>499</Words>
  <Application>Microsoft Office PowerPoint</Application>
  <PresentationFormat>Widescreen</PresentationFormat>
  <Paragraphs>23</Paragraphs>
  <Slides>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Arial</vt:lpstr>
      <vt:lpstr>Book Antiqua</vt:lpstr>
      <vt:lpstr>Calibri</vt:lpstr>
      <vt:lpstr>Cordia New</vt:lpstr>
      <vt:lpstr>Courier New</vt:lpstr>
      <vt:lpstr>Latha</vt:lpstr>
      <vt:lpstr>Symbol</vt:lpstr>
      <vt:lpstr>Times New Roman</vt:lpstr>
      <vt:lpstr>Verdana</vt:lpstr>
      <vt:lpstr>Wingdings</vt:lpstr>
      <vt:lpstr>1_Office Theme</vt:lpstr>
      <vt:lpstr>PowerPoint Presentation</vt:lpstr>
      <vt:lpstr>PowerPoint Presentation</vt:lpstr>
      <vt:lpstr>PowerPoint Presentation</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Surajit Sahu</cp:lastModifiedBy>
  <cp:revision>1311</cp:revision>
  <cp:lastPrinted>2022-04-05T10:06:49Z</cp:lastPrinted>
  <dcterms:created xsi:type="dcterms:W3CDTF">2022-02-11T06:12:44Z</dcterms:created>
  <dcterms:modified xsi:type="dcterms:W3CDTF">2024-03-15T10:02:22Z</dcterms:modified>
</cp:coreProperties>
</file>